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504055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Технология создания долголетних лугов и пастбищ</a:t>
            </a:r>
            <a:endParaRPr lang="ru-RU" sz="2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836712"/>
            <a:ext cx="8568952" cy="5832648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Пастбищный тип кормления скота используют со времени его одомашнивания. Пастбища должны стать главным источником зелёного корма для скота в летний период времени.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Выпас </a:t>
            </a:r>
            <a:r>
              <a:rPr lang="ru-RU" sz="2400" b="1" dirty="0" smtClean="0">
                <a:solidFill>
                  <a:schemeClr val="tx1"/>
                </a:solidFill>
              </a:rPr>
              <a:t>для животных, положительно влияет на их здоровье. Он является дешёвым и основным кормом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Пастбищный корм по сравнению с консервированным кормом экономический выгоден.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Высокая питательная ценность зелёной травы природных пастбищ при правильном их использовании обеспечивает высокую продуктивность животных.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Луговые растения в отличие от полевых культур «работают» непрерывно, в течение всего вегетационного периода, поэтому при прочих равных условиях луга, как правило, дают больший урожай биомассы, чем посевы на поле, эффективнее отзываются на удобрения, нуждаются в меньшем уходе, дают разнообразный полноценный и самый дешёвый корм.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Луговые сообщества улучшают окружающую среду, защищают её от загрязнения, а почвы - от эрозии. </a:t>
            </a:r>
          </a:p>
          <a:p>
            <a:pPr algn="l"/>
            <a:endParaRPr lang="ru-RU"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продолжение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8964488" cy="5760640"/>
          </a:xfrm>
        </p:spPr>
        <p:txBody>
          <a:bodyPr>
            <a:normAutofit fontScale="92500" lnSpcReduction="10000"/>
          </a:bodyPr>
          <a:lstStyle/>
          <a:p>
            <a:r>
              <a:rPr lang="ru-RU" sz="2400" b="1" dirty="0" smtClean="0"/>
              <a:t>В хозяйствах применяют пригонную и отгонную системы использования пастбищ. Широко распространенной формой отгонной системы является лагерное содержание скота. При наличии пастбищ на расстоянии до 2-3 км от фермы скот для дойки и на ночлег пригоняют обратно.</a:t>
            </a:r>
          </a:p>
          <a:p>
            <a:r>
              <a:rPr lang="ru-RU" sz="2400" b="1" dirty="0" smtClean="0"/>
              <a:t>Различают 2 способа использования: </a:t>
            </a:r>
          </a:p>
          <a:p>
            <a:r>
              <a:rPr lang="ru-RU" sz="2400" b="1" dirty="0" smtClean="0"/>
              <a:t>1.вольный (бессистемный) ;</a:t>
            </a:r>
          </a:p>
          <a:p>
            <a:r>
              <a:rPr lang="ru-RU" sz="2400" b="1" dirty="0" smtClean="0"/>
              <a:t>2.загонный (системный). </a:t>
            </a:r>
          </a:p>
          <a:p>
            <a:r>
              <a:rPr lang="ru-RU" sz="2400" b="1" dirty="0" smtClean="0"/>
              <a:t>Вольная пастьба скота, которая в настоящее время в большинстве случаев применяется на пастбищах, приводит к деградации почвенного и растительного покрова</a:t>
            </a:r>
            <a:r>
              <a:rPr lang="ru-RU" sz="2400" b="1" dirty="0" smtClean="0"/>
              <a:t>..</a:t>
            </a:r>
            <a:endParaRPr lang="ru-RU" sz="2400" b="1" dirty="0" smtClean="0"/>
          </a:p>
          <a:p>
            <a:r>
              <a:rPr lang="ru-RU" sz="2400" b="1" dirty="0" smtClean="0"/>
              <a:t>При системном использовании травостой сохраняет высокую продуктивность и долговечность, улучшается санитарное состояние пастбищ и животных. Более того, типичный пастбищный травостой создается под влиянием загонного использования, обеспечивается равномерное поступление корма по циклам стравливания. </a:t>
            </a:r>
            <a:endParaRPr lang="ru-RU" sz="24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>Охрана природы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544616"/>
          </a:xfrm>
        </p:spPr>
        <p:txBody>
          <a:bodyPr>
            <a:normAutofit fontScale="92500" lnSpcReduction="20000"/>
          </a:bodyPr>
          <a:lstStyle/>
          <a:p>
            <a:r>
              <a:rPr lang="ru-RU" sz="2000" b="1" dirty="0" smtClean="0"/>
              <a:t>Охрана окружающей среды - это система мер, направленная на поддержание рационального взаимодействия между деятельностью человека и окружающей природной средой, обеспечивающее сохранение и восстановление природных богатств, рациональное использование природных ресурсов, предупреждая прямое и косвенное вредное влияние результатов деятельности общества на природу и здоровье человека </a:t>
            </a:r>
            <a:r>
              <a:rPr lang="ru-RU" sz="2000" b="1" dirty="0" smtClean="0"/>
              <a:t>.</a:t>
            </a:r>
          </a:p>
          <a:p>
            <a:r>
              <a:rPr lang="ru-RU" sz="2000" b="1" dirty="0" smtClean="0"/>
              <a:t>Особая роль в охране природы и сохранности окружающей среды в чистоте отводится сельскохозяйственному производству, которое как никакая другая отрасль связана с проблемой охраны природы. </a:t>
            </a:r>
            <a:endParaRPr lang="ru-RU" sz="2000" b="1" dirty="0" smtClean="0"/>
          </a:p>
          <a:p>
            <a:r>
              <a:rPr lang="ru-RU" sz="2000" b="1" dirty="0" smtClean="0"/>
              <a:t>В связи с обострившейся экологической ситуацией 10 января 2002 года вступил в силу новый Федеральный Закон № 7-ФЗ «Об охране окружающей среды» (Собрание законодательства РФ № 2.2002 с 739 - 777</a:t>
            </a:r>
            <a:r>
              <a:rPr lang="ru-RU" sz="2000" b="1" dirty="0" smtClean="0"/>
              <a:t>).</a:t>
            </a:r>
          </a:p>
          <a:p>
            <a:r>
              <a:rPr lang="ru-RU" sz="2000" b="1" dirty="0" smtClean="0"/>
              <a:t> </a:t>
            </a:r>
            <a:r>
              <a:rPr lang="ru-RU" sz="2000" b="1" dirty="0" smtClean="0"/>
              <a:t>Согласно статье 1 в настоящее время в Федеральном Законе используется следующее понятие окружающей среды: окружающая среда - совокупность компонентов природной среды и природно-антропогенных объектов.</a:t>
            </a:r>
          </a:p>
          <a:p>
            <a:pPr>
              <a:buNone/>
            </a:pPr>
            <a:r>
              <a:rPr lang="ru-RU" sz="2000" b="1" dirty="0" smtClean="0"/>
              <a:t>Требования закона:</a:t>
            </a:r>
          </a:p>
          <a:p>
            <a:r>
              <a:rPr lang="ru-RU" sz="2000" b="1" dirty="0" smtClean="0"/>
              <a:t>- сельскохозяйственные организации, осуществляющие производство, заготовку и переработку сельскохозяйственной продукции, иначе сельскохозяйственные организации при осуществлении своей деятельности должны соблюдать требования в области охраны окружающей среды;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Мероприятия по охране природы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832648"/>
          </a:xfrm>
        </p:spPr>
        <p:txBody>
          <a:bodyPr>
            <a:normAutofit fontScale="92500" lnSpcReduction="20000"/>
          </a:bodyPr>
          <a:lstStyle/>
          <a:p>
            <a:r>
              <a:rPr lang="ru-RU" sz="2000" b="1" dirty="0" smtClean="0"/>
              <a:t>Для предотвращения отрицательного действия на окружающую среду необходимо осуществлять природоохранные мероприятия:</a:t>
            </a:r>
          </a:p>
          <a:p>
            <a:pPr>
              <a:buNone/>
            </a:pPr>
            <a:r>
              <a:rPr lang="ru-RU" sz="2000" b="1" dirty="0" smtClean="0"/>
              <a:t>- рациональное использование пастбищ и их охрана, осуществление комплекса агротехнических, гидротехнических, </a:t>
            </a:r>
            <a:r>
              <a:rPr lang="ru-RU" sz="2000" b="1" dirty="0" err="1" smtClean="0"/>
              <a:t>луго</a:t>
            </a:r>
            <a:r>
              <a:rPr lang="ru-RU" sz="2000" b="1" dirty="0" smtClean="0"/>
              <a:t> - и лесомелиоративных мероприятий по борьбе в водной и ветровой эрозией почвы;</a:t>
            </a:r>
          </a:p>
          <a:p>
            <a:pPr>
              <a:buNone/>
            </a:pPr>
            <a:r>
              <a:rPr lang="ru-RU" sz="2000" b="1" dirty="0" smtClean="0"/>
              <a:t>- при входе на пастбище, контур, загон - необходимо следить, чтобы травостой не вытаптывали, а если такое произойдет - своевременно подсевать;</a:t>
            </a:r>
          </a:p>
          <a:p>
            <a:pPr>
              <a:buNone/>
            </a:pPr>
            <a:r>
              <a:rPr lang="ru-RU" sz="2000" b="1" dirty="0" smtClean="0"/>
              <a:t>- поилки для скота необходимо ставить на разные места для предотвращения заболачивания и </a:t>
            </a:r>
            <a:r>
              <a:rPr lang="ru-RU" sz="2000" b="1" dirty="0" err="1" smtClean="0"/>
              <a:t>вытаптывания</a:t>
            </a:r>
            <a:r>
              <a:rPr lang="ru-RU" sz="2000" b="1" dirty="0" smtClean="0"/>
              <a:t> травостоя;</a:t>
            </a:r>
          </a:p>
          <a:p>
            <a:pPr>
              <a:buNone/>
            </a:pPr>
            <a:r>
              <a:rPr lang="ru-RU" sz="2000" b="1" dirty="0" smtClean="0"/>
              <a:t>- своевременно, не позднее 2-3 дней, скашивать не стравленные остатки при высоте среза 7-8 см;</a:t>
            </a:r>
          </a:p>
          <a:p>
            <a:pPr>
              <a:buNone/>
            </a:pPr>
            <a:r>
              <a:rPr lang="ru-RU" sz="2000" b="1" dirty="0" smtClean="0"/>
              <a:t>- своевременная подкормка пастбищ минеральными удобрениями; Стравливание подкормленного участка надо начинать не раньше, чем через 3-4 недели;</a:t>
            </a:r>
          </a:p>
          <a:p>
            <a:pPr>
              <a:buNone/>
            </a:pPr>
            <a:r>
              <a:rPr lang="ru-RU" sz="2000" b="1" dirty="0" smtClean="0"/>
              <a:t>- не допускать загрязнение </a:t>
            </a:r>
            <a:r>
              <a:rPr lang="ru-RU" sz="2000" b="1" dirty="0" err="1" smtClean="0"/>
              <a:t>водоисточников</a:t>
            </a:r>
            <a:r>
              <a:rPr lang="ru-RU" sz="2000" b="1" dirty="0" smtClean="0"/>
              <a:t> (рек, озер, ручьев и др.) и грунтовых вод - удобрениями;</a:t>
            </a:r>
          </a:p>
          <a:p>
            <a:pPr>
              <a:buNone/>
            </a:pPr>
            <a:r>
              <a:rPr lang="ru-RU" sz="2000" b="1" dirty="0" smtClean="0"/>
              <a:t>- чтобы сохранить высокую урожайность пастбища и предотвратить разрушение дернины первое стравливание необходимо начинать в фазу выхода трав в трубку (высота травостоя 10-15 см.), последнее стравливание заканчивать не позднее, чем за 30 дней до конца вегетации;</a:t>
            </a:r>
          </a:p>
          <a:p>
            <a:pPr>
              <a:buNone/>
            </a:pPr>
            <a:r>
              <a:rPr lang="ru-RU" sz="2000" b="1" dirty="0" smtClean="0"/>
              <a:t>- при </a:t>
            </a:r>
            <a:r>
              <a:rPr lang="ru-RU" sz="2000" b="1" dirty="0" err="1" smtClean="0"/>
              <a:t>изреживании</a:t>
            </a:r>
            <a:r>
              <a:rPr lang="ru-RU" sz="2000" b="1" dirty="0" smtClean="0"/>
              <a:t> травостоя необходимо своевременно подсевать с одновременным боронованием и внесением удобрений;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Технология создания лугов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5616624"/>
          </a:xfrm>
        </p:spPr>
        <p:txBody>
          <a:bodyPr>
            <a:normAutofit fontScale="85000" lnSpcReduction="10000"/>
          </a:bodyPr>
          <a:lstStyle/>
          <a:p>
            <a:r>
              <a:rPr lang="ru-RU" sz="2400" b="1" dirty="0" smtClean="0"/>
              <a:t>Правильное использование кормовых угодий предусматривает применение комплекса мероприятий по использованию и уходу за естественным травостоем: </a:t>
            </a:r>
          </a:p>
          <a:p>
            <a:r>
              <a:rPr lang="ru-RU" sz="2400" b="1" dirty="0" smtClean="0"/>
              <a:t>1.загонный или порционный выпас,</a:t>
            </a:r>
          </a:p>
          <a:p>
            <a:r>
              <a:rPr lang="ru-RU" sz="2400" b="1" dirty="0" smtClean="0"/>
              <a:t>2. сенокошение в разные фазы развития растений, </a:t>
            </a:r>
          </a:p>
          <a:p>
            <a:r>
              <a:rPr lang="ru-RU" sz="2400" b="1" dirty="0" smtClean="0"/>
              <a:t>3.улучшение травостоя. </a:t>
            </a:r>
          </a:p>
          <a:p>
            <a:r>
              <a:rPr lang="ru-RU" sz="2400" b="1" dirty="0" smtClean="0"/>
              <a:t>Осуществить эти мероприятия можно только в системе </a:t>
            </a:r>
            <a:r>
              <a:rPr lang="ru-RU" sz="2400" b="1" dirty="0" err="1" smtClean="0"/>
              <a:t>сенокосо-пастбищеоборотов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Вопросы устройства территорий пастбищ решают дифференцированно, с учетом конкретных природных и экономических условий разных зон, районов, типов пастбищ, их расположения по рельефу. </a:t>
            </a:r>
          </a:p>
          <a:p>
            <a:r>
              <a:rPr lang="ru-RU" sz="2400" b="1" dirty="0" smtClean="0"/>
              <a:t>При этом основными требованиями являются:</a:t>
            </a:r>
          </a:p>
          <a:p>
            <a:r>
              <a:rPr lang="ru-RU" sz="2400" b="1" dirty="0" smtClean="0"/>
              <a:t>1. соответствие качества травостоя гуртовых участков биологическим особенностям разных видов и возрастных групп животных, </a:t>
            </a:r>
            <a:endParaRPr lang="ru-RU" sz="2400" b="1" dirty="0" smtClean="0"/>
          </a:p>
          <a:p>
            <a:r>
              <a:rPr lang="ru-RU" sz="2400" b="1" dirty="0" smtClean="0"/>
              <a:t>2.устранение </a:t>
            </a:r>
            <a:r>
              <a:rPr lang="ru-RU" sz="2400" b="1" dirty="0" smtClean="0"/>
              <a:t>дальних перегонов животных и приближение мест производства зеленых кормов в севооборотах к местам их потребления скотом в пастбищный период.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продолжение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rmAutofit fontScale="85000" lnSpcReduction="20000"/>
          </a:bodyPr>
          <a:lstStyle/>
          <a:p>
            <a:r>
              <a:rPr lang="ru-RU" sz="2400" b="1" dirty="0" smtClean="0"/>
              <a:t>Закрепление пастбищ за животноводческими фермами и комплексами производится с учетом их пригодности для пастьбы различных видов животных, особенностей летнего содержания скота, качества травостоя.</a:t>
            </a:r>
          </a:p>
          <a:p>
            <a:r>
              <a:rPr lang="ru-RU" sz="2400" b="1" dirty="0" smtClean="0"/>
              <a:t>При непрерывном использовании пастбищ для пастьбы в одни и те же сроки ухудшается ботанический состав травостоя, снижается </a:t>
            </a:r>
            <a:r>
              <a:rPr lang="ru-RU" sz="2400" b="1" dirty="0" smtClean="0"/>
              <a:t>его продуктивность.</a:t>
            </a:r>
            <a:endParaRPr lang="ru-RU" sz="2400" b="1" dirty="0" smtClean="0"/>
          </a:p>
          <a:p>
            <a:r>
              <a:rPr lang="ru-RU" sz="2400" b="1" dirty="0" smtClean="0"/>
              <a:t>Для повышения продуктивности пастбищ и улучшения состава травостоя необходимо чередовать пастьбу и выпас с полным или частичным исключением пастбищ под улучшение, сенокошение и обновление травостоя. </a:t>
            </a:r>
          </a:p>
          <a:p>
            <a:r>
              <a:rPr lang="ru-RU" sz="2400" b="1" dirty="0" smtClean="0"/>
              <a:t>Под </a:t>
            </a:r>
            <a:r>
              <a:rPr lang="ru-RU" sz="2400" b="1" dirty="0" err="1" smtClean="0"/>
              <a:t>пастбищеоборотом</a:t>
            </a:r>
            <a:r>
              <a:rPr lang="ru-RU" sz="2400" b="1" dirty="0" smtClean="0"/>
              <a:t> понимают систему использования пастбищ и ухода за ними, направленную на поддержание и увеличение их продуктивности путем последовательного чередования выпаса, отдыха и сенокошения по годам на отдельных участках в сочетании с другими мероприятиями по возобновлению и улучшению травостоя.</a:t>
            </a:r>
          </a:p>
          <a:p>
            <a:r>
              <a:rPr lang="ru-RU" sz="2400" b="1" dirty="0" err="1" smtClean="0"/>
              <a:t>Пастбищеобороты</a:t>
            </a:r>
            <a:r>
              <a:rPr lang="ru-RU" sz="2400" b="1" dirty="0" smtClean="0"/>
              <a:t> разрабатывают одновременно с проектированием гуртовых участков или загонов очередного стравливания и совмещают с ними.</a:t>
            </a:r>
          </a:p>
          <a:p>
            <a:r>
              <a:rPr lang="ru-RU" sz="2400" b="1" dirty="0" smtClean="0"/>
              <a:t>Гуртовой участок представляет собой часть пастбища, закрепляемую на длительный срок за выпасной группой животных. 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продолжение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08720"/>
            <a:ext cx="8964488" cy="5616624"/>
          </a:xfrm>
        </p:spPr>
        <p:txBody>
          <a:bodyPr>
            <a:normAutofit fontScale="92500" lnSpcReduction="20000"/>
          </a:bodyPr>
          <a:lstStyle/>
          <a:p>
            <a:r>
              <a:rPr lang="ru-RU" sz="2400" b="1" dirty="0" smtClean="0"/>
              <a:t>Г</a:t>
            </a:r>
            <a:r>
              <a:rPr lang="ru-RU" sz="2400" b="1" dirty="0" smtClean="0"/>
              <a:t>уртовые </a:t>
            </a:r>
            <a:r>
              <a:rPr lang="ru-RU" sz="2400" b="1" dirty="0" smtClean="0"/>
              <a:t>участки следует размещать длинными сторонами вдоль склона, что позволит включить в каждый участок земли с различными водно-воздушным режимом, обеспечивающим неодинаковые сроки отрастания травостоя, исключить возможность занесения стекающими водами с вышележащих участков инфекционных болезней и создать благоприятные условия для размещения загонов очередного стравливания.</a:t>
            </a:r>
          </a:p>
          <a:p>
            <a:r>
              <a:rPr lang="ru-RU" sz="2400" b="1" dirty="0" smtClean="0"/>
              <a:t>Границы гуртовых участков совмещают с ручьями, дорогами, оросительной сетью, лесными массивами и другими элементами.</a:t>
            </a:r>
          </a:p>
          <a:p>
            <a:r>
              <a:rPr lang="ru-RU" sz="2400" b="1" dirty="0" smtClean="0"/>
              <a:t>Загоны очередного стравливания проектируют на всех видах </a:t>
            </a:r>
            <a:r>
              <a:rPr lang="ru-RU" sz="2400" b="1" dirty="0" smtClean="0"/>
              <a:t>пастбищ.</a:t>
            </a:r>
            <a:endParaRPr lang="ru-RU" sz="2400" b="1" dirty="0" smtClean="0"/>
          </a:p>
          <a:p>
            <a:r>
              <a:rPr lang="ru-RU" sz="2400" b="1" dirty="0" smtClean="0"/>
              <a:t>При загонной системе пастьбы пастбищный участок делят на загоны, травостой которых стравливают скоту по очереди. </a:t>
            </a:r>
            <a:endParaRPr lang="ru-RU" sz="2400" b="1" dirty="0" smtClean="0"/>
          </a:p>
          <a:p>
            <a:r>
              <a:rPr lang="ru-RU" sz="2400" b="1" dirty="0" smtClean="0"/>
              <a:t>Каждый </a:t>
            </a:r>
            <a:r>
              <a:rPr lang="ru-RU" sz="2400" b="1" dirty="0" smtClean="0"/>
              <a:t>загон должен быть свободным от выпаса примерно 25-30 дней, чтобы трава в нем хорошо отросла. </a:t>
            </a:r>
          </a:p>
          <a:p>
            <a:r>
              <a:rPr lang="ru-RU" sz="2400" b="1" dirty="0" smtClean="0"/>
              <a:t>Для </a:t>
            </a:r>
            <a:r>
              <a:rPr lang="ru-RU" sz="2400" b="1" dirty="0" smtClean="0"/>
              <a:t>предупреждения эрозионных процессов и создания лучших условий пастьбы загоны надо располагать длинными сторонами поперек склона.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Способы улучшения лугов и пастбищ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80728"/>
            <a:ext cx="8640960" cy="5616624"/>
          </a:xfrm>
        </p:spPr>
        <p:txBody>
          <a:bodyPr>
            <a:normAutofit fontScale="92500" lnSpcReduction="20000"/>
          </a:bodyPr>
          <a:lstStyle/>
          <a:p>
            <a:r>
              <a:rPr lang="ru-RU" sz="2400" b="1" dirty="0" smtClean="0"/>
              <a:t>Существуют два основных способа улучшения природных кормовых угодий: </a:t>
            </a:r>
          </a:p>
          <a:p>
            <a:r>
              <a:rPr lang="ru-RU" sz="2400" b="1" dirty="0" smtClean="0"/>
              <a:t>1.коренное (создание сеяных сенокосов и пастбищ) ;</a:t>
            </a:r>
          </a:p>
          <a:p>
            <a:r>
              <a:rPr lang="ru-RU" sz="2400" b="1" dirty="0" smtClean="0"/>
              <a:t>2. поверхностное (система приемов текущего ухода за природными угодьями). </a:t>
            </a:r>
          </a:p>
          <a:p>
            <a:r>
              <a:rPr lang="ru-RU" sz="2400" b="1" dirty="0" smtClean="0"/>
              <a:t>Под поверхностным улучшением понимают мероприятия, направленные на поддержание сенокосов и пастбищ в культурном состоянии и повышение их продуктивности без полного нарушения естественной дернины.</a:t>
            </a:r>
          </a:p>
          <a:p>
            <a:r>
              <a:rPr lang="ru-RU" sz="2400" b="1" dirty="0" smtClean="0"/>
              <a:t>При </a:t>
            </a:r>
            <a:r>
              <a:rPr lang="ru-RU" sz="2400" b="1" dirty="0" smtClean="0"/>
              <a:t>коренном улучшении растительность уничтожается полностью, создается новый тип кормового угодья. </a:t>
            </a:r>
            <a:r>
              <a:rPr lang="ru-RU" sz="2400" b="1" dirty="0" smtClean="0"/>
              <a:t>Коренное </a:t>
            </a:r>
            <a:r>
              <a:rPr lang="ru-RU" sz="2400" b="1" dirty="0" smtClean="0"/>
              <a:t>улучшение целесообразно проводить в том случае, когда в травостое менее 35-45% ценных кормовых растений, при наличии более 25-30% злостных сорняков и высокой </a:t>
            </a:r>
            <a:r>
              <a:rPr lang="ru-RU" sz="2400" b="1" dirty="0" err="1" smtClean="0"/>
              <a:t>закочкаренности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Не следует проводить коренное улучшение на участках, подверженных эрозионным процессам, а также на песчаных почвах из-за опасности ветровой эрозии.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Мероприятия по улучшению пастбищ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61662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400" b="1" dirty="0" smtClean="0"/>
              <a:t>Все мероприятия, входящие в систему поверхностного и коренного улучшения, можно объединить в следующие группы</a:t>
            </a:r>
            <a:r>
              <a:rPr lang="ru-RU" sz="2400" b="1" dirty="0" smtClean="0"/>
              <a:t>:</a:t>
            </a:r>
          </a:p>
          <a:p>
            <a:pPr>
              <a:buNone/>
            </a:pPr>
            <a:r>
              <a:rPr lang="ru-RU" sz="2400" b="1" dirty="0" smtClean="0"/>
              <a:t> </a:t>
            </a:r>
            <a:r>
              <a:rPr lang="ru-RU" sz="2400" b="1" dirty="0" smtClean="0"/>
              <a:t>1.культуртехнические (расчистка от кустарника, деревьев, уничтожение кочек, очистка от мусора, камней, оставление и создание защитных полос на пойменных лугах); </a:t>
            </a:r>
          </a:p>
          <a:p>
            <a:pPr>
              <a:buNone/>
            </a:pPr>
            <a:r>
              <a:rPr lang="ru-RU" sz="2400" b="1" dirty="0" smtClean="0"/>
              <a:t>2.улучшение и регулирование водного режима (снегозадержание, </a:t>
            </a:r>
            <a:r>
              <a:rPr lang="ru-RU" sz="2400" b="1" dirty="0" err="1" smtClean="0"/>
              <a:t>щелевание</a:t>
            </a:r>
            <a:r>
              <a:rPr lang="ru-RU" sz="2400" b="1" dirty="0" smtClean="0"/>
              <a:t>, отвод застойных поверхностных вод, осушение, орошение, затопление); </a:t>
            </a:r>
          </a:p>
          <a:p>
            <a:pPr>
              <a:buNone/>
            </a:pPr>
            <a:r>
              <a:rPr lang="ru-RU" sz="2400" b="1" dirty="0" smtClean="0"/>
              <a:t>3.агротехнические приемы повышения урожайности (посев, удобрение, борьба с сорняками, подсев, омоложение</a:t>
            </a:r>
            <a:r>
              <a:rPr lang="ru-RU" sz="2400" b="1" dirty="0" smtClean="0"/>
              <a:t>).</a:t>
            </a:r>
          </a:p>
          <a:p>
            <a:pPr>
              <a:buNone/>
            </a:pPr>
            <a:r>
              <a:rPr lang="ru-RU" sz="2400" b="1" dirty="0" smtClean="0"/>
              <a:t>Если деревья и кустарники на природных сенокосах и пастбищах не имеют </a:t>
            </a:r>
            <a:r>
              <a:rPr lang="ru-RU" sz="2400" b="1" dirty="0" err="1" smtClean="0"/>
              <a:t>водоохранного</a:t>
            </a:r>
            <a:r>
              <a:rPr lang="ru-RU" sz="2400" b="1" dirty="0" smtClean="0"/>
              <a:t> и противоэрозионного значения, их уничтожают как при поверхностном, так и при коренном улучшении. </a:t>
            </a: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Для </a:t>
            </a:r>
            <a:r>
              <a:rPr lang="ru-RU" sz="2400" b="1" dirty="0" smtClean="0"/>
              <a:t>того чтобы ускорить зарастание оголенных участков, следует высевать луговые травы.</a:t>
            </a:r>
          </a:p>
          <a:p>
            <a:pPr>
              <a:buNone/>
            </a:pPr>
            <a:endParaRPr lang="ru-RU" sz="1800" dirty="0" smtClean="0"/>
          </a:p>
          <a:p>
            <a:endParaRPr lang="ru-RU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продолжение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688632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Существует два способа улучшения малопродуктивных сенокосов и пастбищ:</a:t>
            </a:r>
          </a:p>
          <a:p>
            <a:pPr lvl="0">
              <a:buNone/>
            </a:pPr>
            <a:r>
              <a:rPr lang="ru-RU" sz="2000" b="1" dirty="0" smtClean="0"/>
              <a:t>1.залужение </a:t>
            </a:r>
            <a:r>
              <a:rPr lang="ru-RU" sz="2000" b="1" dirty="0" smtClean="0"/>
              <a:t>с предварительным посевом однолетних кормовых культур </a:t>
            </a:r>
            <a:r>
              <a:rPr lang="ru-RU" sz="2000" b="1" dirty="0" smtClean="0"/>
              <a:t>;</a:t>
            </a:r>
            <a:endParaRPr lang="ru-RU" sz="2000" b="1" dirty="0" smtClean="0"/>
          </a:p>
          <a:p>
            <a:pPr lvl="0">
              <a:buNone/>
            </a:pPr>
            <a:r>
              <a:rPr lang="ru-RU" sz="2000" b="1" dirty="0" smtClean="0"/>
              <a:t>2.ускоренное </a:t>
            </a:r>
            <a:r>
              <a:rPr lang="ru-RU" sz="2000" b="1" dirty="0" err="1" smtClean="0"/>
              <a:t>залужение</a:t>
            </a:r>
            <a:r>
              <a:rPr lang="ru-RU" sz="2000" b="1" dirty="0" smtClean="0"/>
              <a:t> (посев многолетних трав сразу же после проведения комплекса </a:t>
            </a:r>
            <a:r>
              <a:rPr lang="ru-RU" sz="2000" b="1" dirty="0" err="1" smtClean="0"/>
              <a:t>культуртехнических</a:t>
            </a:r>
            <a:r>
              <a:rPr lang="ru-RU" sz="2000" b="1" dirty="0" smtClean="0"/>
              <a:t>, мелиоративных работ, первичной обработки). </a:t>
            </a:r>
          </a:p>
          <a:p>
            <a:r>
              <a:rPr lang="ru-RU" sz="2000" b="1" dirty="0" smtClean="0"/>
              <a:t>Даже когда природные сенокосы и пастбища требуют лишь поверхностного улучшения, целесообразно в некоторых случаях проводить коренное улучшение, так как благодаря обработке почвы вовлекаются в круговорот веществ азот и другие элементы питания, входящие в дернину, и органическое вещество. </a:t>
            </a:r>
            <a:endParaRPr lang="ru-RU" sz="2000" b="1" dirty="0" smtClean="0"/>
          </a:p>
          <a:p>
            <a:r>
              <a:rPr lang="ru-RU" sz="2000" b="1" dirty="0" smtClean="0"/>
              <a:t>В </a:t>
            </a:r>
            <a:r>
              <a:rPr lang="ru-RU" sz="2000" b="1" dirty="0" smtClean="0"/>
              <a:t>результате коренного улучшения значительно увеличивается эффективное плодородие почвы.</a:t>
            </a:r>
          </a:p>
          <a:p>
            <a:r>
              <a:rPr lang="ru-RU" sz="2000" b="1" dirty="0" smtClean="0"/>
              <a:t>Приемы по улучшению естественных сенокосов и пастбищ могут дать наилучшие результаты лишь при комплексном их проведении. </a:t>
            </a:r>
            <a:endParaRPr lang="ru-RU" sz="20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Мероприятия по улучшению естественных пастбищ 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76064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400" b="1" dirty="0" smtClean="0"/>
              <a:t>Мероприятия по улучшению естественных пастбищ могут быть различны, так как угодья отличаются большим, разнообразием, неодинаковой продуктивностью и разной кормовой ценностью.</a:t>
            </a:r>
          </a:p>
          <a:p>
            <a:pPr>
              <a:buNone/>
            </a:pPr>
            <a:r>
              <a:rPr lang="ru-RU" sz="2400" b="1" dirty="0" smtClean="0"/>
              <a:t>К техническим приемам поверхностного улучшения относятся:</a:t>
            </a:r>
          </a:p>
          <a:p>
            <a:pPr>
              <a:buNone/>
            </a:pPr>
            <a:r>
              <a:rPr lang="ru-RU" sz="2400" b="1" dirty="0" smtClean="0"/>
              <a:t>а) </a:t>
            </a:r>
            <a:r>
              <a:rPr lang="ru-RU" sz="2400" b="1" dirty="0" err="1" smtClean="0"/>
              <a:t>культуртехнические</a:t>
            </a:r>
            <a:r>
              <a:rPr lang="ru-RU" sz="2400" b="1" dirty="0" smtClean="0"/>
              <a:t> работы (расчистка кустарника, удаление кочек и т. д.);</a:t>
            </a:r>
          </a:p>
          <a:p>
            <a:pPr>
              <a:buNone/>
            </a:pPr>
            <a:r>
              <a:rPr lang="ru-RU" sz="2400" b="1" dirty="0" smtClean="0"/>
              <a:t>б) мероприятия по улучшению и регулированию водного режима;</a:t>
            </a:r>
          </a:p>
          <a:p>
            <a:pPr>
              <a:buNone/>
            </a:pPr>
            <a:r>
              <a:rPr lang="ru-RU" sz="2400" b="1" dirty="0" smtClean="0"/>
              <a:t>в) улучшение пищевого режима растений (внесение удобрений);</a:t>
            </a:r>
          </a:p>
          <a:p>
            <a:pPr>
              <a:buNone/>
            </a:pPr>
            <a:r>
              <a:rPr lang="ru-RU" sz="2400" b="1" dirty="0" smtClean="0"/>
              <a:t>г) мероприятия по уходу за дерниной и травостоем (боронование, </a:t>
            </a:r>
            <a:r>
              <a:rPr lang="ru-RU" sz="2400" b="1" dirty="0" err="1" smtClean="0"/>
              <a:t>дискование</a:t>
            </a:r>
            <a:r>
              <a:rPr lang="ru-RU" sz="2400" b="1" dirty="0" smtClean="0"/>
              <a:t>, фрезерование, борьба с сорняками, подсев трав и т, д</a:t>
            </a:r>
            <a:r>
              <a:rPr lang="ru-RU" sz="2400" b="1" dirty="0" smtClean="0"/>
              <a:t>.);</a:t>
            </a:r>
          </a:p>
          <a:p>
            <a:pPr>
              <a:buNone/>
            </a:pPr>
            <a:r>
              <a:rPr lang="ru-RU" sz="2400" b="1" dirty="0" smtClean="0"/>
              <a:t>Для предохранения лугов целесообразно оставлять защитные полосы кустарника, а если необходимо и посадку его. 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продолжение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08720"/>
            <a:ext cx="8568952" cy="5616624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Для проведения </a:t>
            </a:r>
            <a:r>
              <a:rPr lang="ru-RU" sz="1800" b="1" dirty="0" err="1" smtClean="0"/>
              <a:t>культуртехнических</a:t>
            </a:r>
            <a:r>
              <a:rPr lang="ru-RU" sz="1800" b="1" dirty="0" smtClean="0"/>
              <a:t> работ по улучшению естественных кормовых угодий большое значение имеет подсев трав.</a:t>
            </a:r>
          </a:p>
          <a:p>
            <a:r>
              <a:rPr lang="ru-RU" sz="1800" b="1" dirty="0" smtClean="0"/>
              <a:t>Цель ухода за дерниной и травостоем - повышение урожая и улучшение качества травостоя. </a:t>
            </a:r>
          </a:p>
          <a:p>
            <a:r>
              <a:rPr lang="ru-RU" sz="1800" b="1" dirty="0" smtClean="0"/>
              <a:t>К мероприятиям по уходу за дерниной и травостоем относятся:</a:t>
            </a:r>
          </a:p>
          <a:p>
            <a:pPr>
              <a:buNone/>
            </a:pPr>
            <a:r>
              <a:rPr lang="ru-RU" sz="1800" b="1" dirty="0" smtClean="0"/>
              <a:t> а) борьба с сорняками и </a:t>
            </a:r>
            <a:r>
              <a:rPr lang="ru-RU" sz="1800" b="1" dirty="0" err="1" smtClean="0"/>
              <a:t>старикой</a:t>
            </a:r>
            <a:r>
              <a:rPr lang="ru-RU" sz="1800" b="1" dirty="0" smtClean="0"/>
              <a:t>;</a:t>
            </a:r>
          </a:p>
          <a:p>
            <a:pPr>
              <a:buNone/>
            </a:pPr>
            <a:r>
              <a:rPr lang="ru-RU" sz="1800" b="1" dirty="0" smtClean="0"/>
              <a:t> б) улучшение воздушного режима боронованием, </a:t>
            </a:r>
            <a:r>
              <a:rPr lang="ru-RU" sz="1800" b="1" dirty="0" err="1" smtClean="0"/>
              <a:t>дискованием</a:t>
            </a:r>
            <a:r>
              <a:rPr lang="ru-RU" sz="1800" b="1" dirty="0" smtClean="0"/>
              <a:t> и фрезерованием; </a:t>
            </a:r>
          </a:p>
          <a:p>
            <a:pPr>
              <a:buNone/>
            </a:pPr>
            <a:r>
              <a:rPr lang="ru-RU" sz="1800" b="1" dirty="0" smtClean="0"/>
              <a:t>в) обогащение и омоложение травостоя подсевом трав, фрезерованием и мелкой вспашкой.</a:t>
            </a:r>
          </a:p>
          <a:p>
            <a:r>
              <a:rPr lang="ru-RU" sz="1800" b="1" dirty="0" smtClean="0"/>
              <a:t>Борьба с сорными растениями - важнейшее звено в системе мероприятий по уходу за травостоем. </a:t>
            </a:r>
            <a:endParaRPr lang="ru-RU" sz="1800" b="1" dirty="0" smtClean="0"/>
          </a:p>
          <a:p>
            <a:r>
              <a:rPr lang="ru-RU" sz="1800" b="1" dirty="0" smtClean="0"/>
              <a:t>Приемы борьбы</a:t>
            </a:r>
            <a:r>
              <a:rPr lang="ru-RU" sz="1800" b="1" i="1" dirty="0" smtClean="0"/>
              <a:t> с сорными, вредными и ядовитыми растениями на луговых угодьях</a:t>
            </a:r>
            <a:r>
              <a:rPr lang="ru-RU" sz="1800" b="1" dirty="0" smtClean="0"/>
              <a:t> могут быть профилактическими</a:t>
            </a:r>
            <a:r>
              <a:rPr lang="ru-RU" sz="1800" b="1" dirty="0" smtClean="0"/>
              <a:t>.</a:t>
            </a:r>
          </a:p>
          <a:p>
            <a:r>
              <a:rPr lang="ru-RU" sz="1800" b="1" dirty="0" smtClean="0"/>
              <a:t> </a:t>
            </a:r>
            <a:r>
              <a:rPr lang="ru-RU" sz="1800" b="1" dirty="0" smtClean="0"/>
              <a:t>Они сводятся к своевременному </a:t>
            </a:r>
            <a:r>
              <a:rPr lang="ru-RU" sz="1800" b="1" dirty="0" smtClean="0"/>
              <a:t>скашиванию </a:t>
            </a:r>
            <a:r>
              <a:rPr lang="ru-RU" sz="1800" b="1" dirty="0" smtClean="0"/>
              <a:t>травы с обязательным выкашиванием всех засоренных участков, правильной пастьбе скота на лугах, регулированию водного режима почвы.</a:t>
            </a:r>
          </a:p>
          <a:p>
            <a:r>
              <a:rPr lang="ru-RU" sz="1800" b="1" dirty="0" smtClean="0"/>
              <a:t>Особенно эффективная мера борьбы с сорными растениями правильно организованный выпас скота</a:t>
            </a:r>
            <a:endParaRPr lang="ru-RU" sz="18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1425</Words>
  <Application>Microsoft Office PowerPoint</Application>
  <PresentationFormat>Экран (4:3)</PresentationFormat>
  <Paragraphs>95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Технология создания долголетних лугов и пастбищ</vt:lpstr>
      <vt:lpstr>Технология создания лугов</vt:lpstr>
      <vt:lpstr>продолжение</vt:lpstr>
      <vt:lpstr>продолжение</vt:lpstr>
      <vt:lpstr>Способы улучшения лугов и пастбищ</vt:lpstr>
      <vt:lpstr>Мероприятия по улучшению пастбищ</vt:lpstr>
      <vt:lpstr>продолжение</vt:lpstr>
      <vt:lpstr>Мероприятия по улучшению естественных пастбищ </vt:lpstr>
      <vt:lpstr>продолжение</vt:lpstr>
      <vt:lpstr>продолжение</vt:lpstr>
      <vt:lpstr>Охрана природы  </vt:lpstr>
      <vt:lpstr>Мероприятия по охране природы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создания долголетних лугов и пастбищ</dc:title>
  <dc:creator>2016</dc:creator>
  <cp:lastModifiedBy>2016</cp:lastModifiedBy>
  <cp:revision>16</cp:revision>
  <dcterms:created xsi:type="dcterms:W3CDTF">2019-12-28T07:25:55Z</dcterms:created>
  <dcterms:modified xsi:type="dcterms:W3CDTF">2019-12-28T08:11:00Z</dcterms:modified>
</cp:coreProperties>
</file>